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oppins Light"/>
      <p:regular r:id="rId15"/>
    </p:embeddedFont>
    <p:embeddedFont>
      <p:font typeface="Poppins Light"/>
      <p:regular r:id="rId16"/>
    </p:embeddedFont>
    <p:embeddedFont>
      <p:font typeface="Poppins Light"/>
      <p:regular r:id="rId17"/>
    </p:embeddedFont>
    <p:embeddedFont>
      <p:font typeface="Poppins Light"/>
      <p:regular r:id="rId18"/>
    </p:embeddedFont>
    <p:embeddedFont>
      <p:font typeface="Roboto Light"/>
      <p:regular r:id="rId19"/>
    </p:embeddedFont>
    <p:embeddedFont>
      <p:font typeface="Roboto Light"/>
      <p:regular r:id="rId20"/>
    </p:embeddedFont>
    <p:embeddedFont>
      <p:font typeface="Roboto Light"/>
      <p:regular r:id="rId21"/>
    </p:embeddedFont>
    <p:embeddedFont>
      <p:font typeface="Roboto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5776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ParkEase: One App for Every Parking Spot in Kenya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2426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Welcome to ParkEase, Kenya’s innovative solution to fragmented parking challenges. Our app offers seamless access to every parking spot across counties, private lots, and estates with a single, unified platform.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6812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Designed for drivers and businesses alike, ParkEase simplifies parking by integrating payments, location-based services, and parking management into one smart app. Join us as we revolutionize parking in Kenya starting today.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669178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699409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6674882"/>
            <a:ext cx="114514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Joash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165" y="756642"/>
            <a:ext cx="7651671" cy="1998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The Problem: Fragmented and Inefficient Parking Systems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6165" y="3075265"/>
            <a:ext cx="3719274" cy="2599849"/>
          </a:xfrm>
          <a:prstGeom prst="roundRect">
            <a:avLst>
              <a:gd name="adj" fmla="val 344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6907" y="3296007"/>
            <a:ext cx="3277791" cy="666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Disjointed Parking Networks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66907" y="4089916"/>
            <a:ext cx="3277791" cy="1364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Kenya’s towns and cities suffer from multiple disconnected parking systems, confusing drivers and complicating access.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8561" y="3075265"/>
            <a:ext cx="3719274" cy="2599849"/>
          </a:xfrm>
          <a:prstGeom prst="roundRect">
            <a:avLst>
              <a:gd name="adj" fmla="val 344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899303" y="3296007"/>
            <a:ext cx="3277791" cy="666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No Unified Payment Method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899303" y="4089916"/>
            <a:ext cx="3277791" cy="1364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Payment options vary by county, estate, or private lot, forcing drivers to carry multiple payment modes or cash.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6165" y="5888236"/>
            <a:ext cx="7651671" cy="1584603"/>
          </a:xfrm>
          <a:prstGeom prst="roundRect">
            <a:avLst>
              <a:gd name="adj" fmla="val 565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6907" y="6108978"/>
            <a:ext cx="3027640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Waste and Congestion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66907" y="6569869"/>
            <a:ext cx="7210187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Drivers spend excessive time and fuel searching for parking, causing traffic snarls and environmental strain.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128494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The Solution: One Digital Card and Mobile App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Universal Access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digital card and app platform that works seamlessly across counties, private lots, estates, valet, and peer parking services.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Smart 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Location-based parking suggestions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One-tap secure payments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Instant receipts and notifications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258" y="806648"/>
            <a:ext cx="7685484" cy="1302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Product Demo: How ParkEase Works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58" y="2421731"/>
            <a:ext cx="1041916" cy="12502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83713" y="2630091"/>
            <a:ext cx="2604730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Locate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2083713" y="3080742"/>
            <a:ext cx="633102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Find available parking spots displayed live on the intuitive map.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258" y="3672007"/>
            <a:ext cx="1041916" cy="12502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83713" y="3880366"/>
            <a:ext cx="2604730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Park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2083713" y="4331018"/>
            <a:ext cx="633102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Reserve or access your chosen spot using the app or digital card.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258" y="4922282"/>
            <a:ext cx="1041916" cy="12502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83713" y="5130641"/>
            <a:ext cx="2604730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Pay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2083713" y="5581293"/>
            <a:ext cx="633102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Seamlessly pay with wallet, mobile money, or linked card options.</a:t>
            </a:r>
            <a:endParaRPr lang="en-US" sz="16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258" y="6172557"/>
            <a:ext cx="1041916" cy="125027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83713" y="6380917"/>
            <a:ext cx="2604730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Receipt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2083713" y="6831568"/>
            <a:ext cx="6331029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Receive instant digital confirmation for your records.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9451"/>
            <a:ext cx="117562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Business Model: Multiple Revenue Streams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306258"/>
            <a:ext cx="30233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Subscription Revenue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Users pay a monthly fee of Ksh 150, ensuring an ad-free, premium experience.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B2B Partnerships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Counties, malls, and corporate parking providers use our white-label solution or API licenses.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2283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5306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Targeted Local Ads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796677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Optional advertising from local Kenyan businesses enhances monetization with relevance.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689" y="589836"/>
            <a:ext cx="11114246" cy="670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Go-to-Market Strategy for Rapid Adoption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50689" y="1689140"/>
            <a:ext cx="1641038" cy="1235988"/>
          </a:xfrm>
          <a:prstGeom prst="roundRect">
            <a:avLst>
              <a:gd name="adj" fmla="val 728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20416" y="2118598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00"/>
              </a:lnSpc>
              <a:buNone/>
            </a:pPr>
            <a:r>
              <a:rPr lang="en-US" sz="23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2606159" y="1903571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Pilot Launch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2606159" y="2367439"/>
            <a:ext cx="8493443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Focused in Nairobi, Mombasa, and Kisumu with collaborative county and private operators.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2498884" y="2909888"/>
            <a:ext cx="11273671" cy="15240"/>
          </a:xfrm>
          <a:prstGeom prst="roundRect">
            <a:avLst>
              <a:gd name="adj" fmla="val 591178"/>
            </a:avLst>
          </a:prstGeom>
          <a:solidFill>
            <a:srgbClr val="56565B"/>
          </a:solidFill>
          <a:ln/>
        </p:spPr>
      </p:sp>
      <p:sp>
        <p:nvSpPr>
          <p:cNvPr id="8" name="Shape 6"/>
          <p:cNvSpPr/>
          <p:nvPr/>
        </p:nvSpPr>
        <p:spPr>
          <a:xfrm>
            <a:off x="750689" y="3032284"/>
            <a:ext cx="3282196" cy="1235988"/>
          </a:xfrm>
          <a:prstGeom prst="roundRect">
            <a:avLst>
              <a:gd name="adj" fmla="val 728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2240994" y="3461742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00"/>
              </a:lnSpc>
              <a:buNone/>
            </a:pPr>
            <a:r>
              <a:rPr lang="en-US" sz="23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8"/>
          <p:cNvSpPr/>
          <p:nvPr/>
        </p:nvSpPr>
        <p:spPr>
          <a:xfrm>
            <a:off x="4247317" y="3246715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Referral Programs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4247317" y="3710583"/>
            <a:ext cx="6926104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Early adopter incentives encourage rapid user base growth among drivers.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4140041" y="4253032"/>
            <a:ext cx="9632513" cy="15240"/>
          </a:xfrm>
          <a:prstGeom prst="roundRect">
            <a:avLst>
              <a:gd name="adj" fmla="val 591178"/>
            </a:avLst>
          </a:prstGeom>
          <a:solidFill>
            <a:srgbClr val="56565B"/>
          </a:solidFill>
          <a:ln/>
        </p:spPr>
      </p:sp>
      <p:sp>
        <p:nvSpPr>
          <p:cNvPr id="13" name="Shape 11"/>
          <p:cNvSpPr/>
          <p:nvPr/>
        </p:nvSpPr>
        <p:spPr>
          <a:xfrm>
            <a:off x="750689" y="4375428"/>
            <a:ext cx="4923353" cy="1579245"/>
          </a:xfrm>
          <a:prstGeom prst="roundRect">
            <a:avLst>
              <a:gd name="adj" fmla="val 570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061573" y="4976455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00"/>
              </a:lnSpc>
              <a:buNone/>
            </a:pPr>
            <a:r>
              <a:rPr lang="en-US" sz="23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3"/>
          <p:cNvSpPr/>
          <p:nvPr/>
        </p:nvSpPr>
        <p:spPr>
          <a:xfrm>
            <a:off x="5888474" y="4589859"/>
            <a:ext cx="2951678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Marketing Campaigns</a:t>
            </a:r>
            <a:endParaRPr lang="en-US" sz="2100" dirty="0"/>
          </a:p>
        </p:txBody>
      </p:sp>
      <p:sp>
        <p:nvSpPr>
          <p:cNvPr id="16" name="Text 14"/>
          <p:cNvSpPr/>
          <p:nvPr/>
        </p:nvSpPr>
        <p:spPr>
          <a:xfrm>
            <a:off x="5888474" y="5053727"/>
            <a:ext cx="7776805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Integrated digital, influencer, and on-ground brand ambassador efforts to boost visibility.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5781199" y="5939433"/>
            <a:ext cx="7991356" cy="15240"/>
          </a:xfrm>
          <a:prstGeom prst="roundRect">
            <a:avLst>
              <a:gd name="adj" fmla="val 591178"/>
            </a:avLst>
          </a:prstGeom>
          <a:solidFill>
            <a:srgbClr val="56565B"/>
          </a:solidFill>
          <a:ln/>
        </p:spPr>
      </p:sp>
      <p:sp>
        <p:nvSpPr>
          <p:cNvPr id="18" name="Shape 16"/>
          <p:cNvSpPr/>
          <p:nvPr/>
        </p:nvSpPr>
        <p:spPr>
          <a:xfrm>
            <a:off x="750689" y="6061829"/>
            <a:ext cx="6564511" cy="1579245"/>
          </a:xfrm>
          <a:prstGeom prst="roundRect">
            <a:avLst>
              <a:gd name="adj" fmla="val 570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3882152" y="6662857"/>
            <a:ext cx="301585" cy="377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00"/>
              </a:lnSpc>
              <a:buNone/>
            </a:pPr>
            <a:r>
              <a:rPr lang="en-US" sz="23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4</a:t>
            </a:r>
            <a:endParaRPr lang="en-US" sz="2350" dirty="0"/>
          </a:p>
        </p:txBody>
      </p:sp>
      <p:sp>
        <p:nvSpPr>
          <p:cNvPr id="20" name="Text 18"/>
          <p:cNvSpPr/>
          <p:nvPr/>
        </p:nvSpPr>
        <p:spPr>
          <a:xfrm>
            <a:off x="7529632" y="6276261"/>
            <a:ext cx="268140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B2B Sales</a:t>
            </a:r>
            <a:endParaRPr lang="en-US" sz="2100" dirty="0"/>
          </a:p>
        </p:txBody>
      </p:sp>
      <p:sp>
        <p:nvSpPr>
          <p:cNvPr id="21" name="Text 19"/>
          <p:cNvSpPr/>
          <p:nvPr/>
        </p:nvSpPr>
        <p:spPr>
          <a:xfrm>
            <a:off x="7529632" y="6740128"/>
            <a:ext cx="6135648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Dedicated teams targeting enterprise and government partnerships to scale platform adoption.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1344"/>
            <a:ext cx="126311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Competitive Landscape: Why ParkEase Leads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Universal Coverage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824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Unlike MojaPay and Sunpay, ParkEase works across all counties and private lots seamlessly.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Integrated Wallets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03824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Supports M-Pesa and card wallets for effortless payments unavailable elsewhere.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457099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Peer-to-Peer Access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39257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Allows estate and office parking sharing, a unique feature distinguishing ParkEase.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Custom APIs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03824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Businesses and developers can build tailored solutions on top of ParkEase’s platform.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8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366" y="2786420"/>
            <a:ext cx="8865513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Traction &amp; Roadmap: Poised for Growth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844868" y="3631287"/>
            <a:ext cx="22860" cy="4095274"/>
          </a:xfrm>
          <a:prstGeom prst="roundRect">
            <a:avLst>
              <a:gd name="adj" fmla="val 335633"/>
            </a:avLst>
          </a:prstGeom>
          <a:solidFill>
            <a:srgbClr val="56565B"/>
          </a:solidFill>
          <a:ln/>
        </p:spPr>
      </p:sp>
      <p:sp>
        <p:nvSpPr>
          <p:cNvPr id="5" name="Shape 2"/>
          <p:cNvSpPr/>
          <p:nvPr/>
        </p:nvSpPr>
        <p:spPr>
          <a:xfrm>
            <a:off x="1027509" y="3825359"/>
            <a:ext cx="547926" cy="22860"/>
          </a:xfrm>
          <a:prstGeom prst="roundRect">
            <a:avLst>
              <a:gd name="adj" fmla="val 335633"/>
            </a:avLst>
          </a:prstGeom>
          <a:solidFill>
            <a:srgbClr val="56565B"/>
          </a:solidFill>
          <a:ln/>
        </p:spPr>
      </p:sp>
      <p:sp>
        <p:nvSpPr>
          <p:cNvPr id="6" name="Shape 3"/>
          <p:cNvSpPr/>
          <p:nvPr/>
        </p:nvSpPr>
        <p:spPr>
          <a:xfrm>
            <a:off x="639366" y="3631287"/>
            <a:ext cx="411004" cy="411004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07886" y="3665577"/>
            <a:ext cx="27396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758196" y="3694033"/>
            <a:ext cx="2283500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MVP Completion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758196" y="4088963"/>
            <a:ext cx="12232838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Achieved by December 2025, validated with six operators expressing interest.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1027509" y="4940498"/>
            <a:ext cx="547926" cy="22860"/>
          </a:xfrm>
          <a:prstGeom prst="roundRect">
            <a:avLst>
              <a:gd name="adj" fmla="val 335633"/>
            </a:avLst>
          </a:prstGeom>
          <a:solidFill>
            <a:srgbClr val="56565B"/>
          </a:solidFill>
          <a:ln/>
        </p:spPr>
      </p:sp>
      <p:sp>
        <p:nvSpPr>
          <p:cNvPr id="11" name="Shape 8"/>
          <p:cNvSpPr/>
          <p:nvPr/>
        </p:nvSpPr>
        <p:spPr>
          <a:xfrm>
            <a:off x="639366" y="4746427"/>
            <a:ext cx="411004" cy="411004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07886" y="4780717"/>
            <a:ext cx="27396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1758196" y="4809173"/>
            <a:ext cx="2283500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Beta Launch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758196" y="5204103"/>
            <a:ext cx="12232838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Set for Q1 2026 with initial user onboarding and operational testing.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1027509" y="6055638"/>
            <a:ext cx="547926" cy="22860"/>
          </a:xfrm>
          <a:prstGeom prst="roundRect">
            <a:avLst>
              <a:gd name="adj" fmla="val 335633"/>
            </a:avLst>
          </a:prstGeom>
          <a:solidFill>
            <a:srgbClr val="56565B"/>
          </a:solidFill>
          <a:ln/>
        </p:spPr>
      </p:sp>
      <p:sp>
        <p:nvSpPr>
          <p:cNvPr id="16" name="Shape 13"/>
          <p:cNvSpPr/>
          <p:nvPr/>
        </p:nvSpPr>
        <p:spPr>
          <a:xfrm>
            <a:off x="639366" y="5861566"/>
            <a:ext cx="411004" cy="411004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07886" y="5895856"/>
            <a:ext cx="27396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1758196" y="5924312"/>
            <a:ext cx="2283500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User Growth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758196" y="6319242"/>
            <a:ext cx="12232838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Targeting 50,000 users by Q3 2026 through aggressive marketing and partnerships.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1027509" y="7170777"/>
            <a:ext cx="547926" cy="22860"/>
          </a:xfrm>
          <a:prstGeom prst="roundRect">
            <a:avLst>
              <a:gd name="adj" fmla="val 335633"/>
            </a:avLst>
          </a:prstGeom>
          <a:solidFill>
            <a:srgbClr val="56565B"/>
          </a:solidFill>
          <a:ln/>
        </p:spPr>
      </p:sp>
      <p:sp>
        <p:nvSpPr>
          <p:cNvPr id="21" name="Shape 18"/>
          <p:cNvSpPr/>
          <p:nvPr/>
        </p:nvSpPr>
        <p:spPr>
          <a:xfrm>
            <a:off x="639366" y="6976705"/>
            <a:ext cx="411004" cy="411004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07886" y="7010995"/>
            <a:ext cx="27396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4</a:t>
            </a:r>
            <a:endParaRPr lang="en-US" sz="2150" dirty="0"/>
          </a:p>
        </p:txBody>
      </p:sp>
      <p:sp>
        <p:nvSpPr>
          <p:cNvPr id="23" name="Text 20"/>
          <p:cNvSpPr/>
          <p:nvPr/>
        </p:nvSpPr>
        <p:spPr>
          <a:xfrm>
            <a:off x="1758196" y="7039451"/>
            <a:ext cx="2283500" cy="285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Expansion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1758196" y="7434382"/>
            <a:ext cx="12232838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Plan to extend service to 10 major Kenyan towns by the end of 2027, scaling impact.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2025-05-26T18:54:25Z</dcterms:created>
  <dcterms:modified xsi:type="dcterms:W3CDTF">2025-05-26T18:54:25Z</dcterms:modified>
</cp:coreProperties>
</file>